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5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81" autoAdjust="0"/>
    <p:restoredTop sz="94660"/>
  </p:normalViewPr>
  <p:slideViewPr>
    <p:cSldViewPr snapToGrid="0">
      <p:cViewPr>
        <p:scale>
          <a:sx n="81" d="100"/>
          <a:sy n="81" d="100"/>
        </p:scale>
        <p:origin x="-174" y="-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AD81A8-3F92-4C3B-B3A8-53DD734F0114}" type="datetimeFigureOut">
              <a:rPr lang="ru-RU" smtClean="0"/>
              <a:t>18.08.2020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4CE021-0B7A-40F3-8959-8376752FFDD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297028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AD81A8-3F92-4C3B-B3A8-53DD734F0114}" type="datetimeFigureOut">
              <a:rPr lang="ru-RU" smtClean="0"/>
              <a:t>18.08.2020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4CE021-0B7A-40F3-8959-8376752FFDD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036124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AD81A8-3F92-4C3B-B3A8-53DD734F0114}" type="datetimeFigureOut">
              <a:rPr lang="ru-RU" smtClean="0"/>
              <a:t>18.08.2020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4CE021-0B7A-40F3-8959-8376752FFDD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641010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AD81A8-3F92-4C3B-B3A8-53DD734F0114}" type="datetimeFigureOut">
              <a:rPr lang="ru-RU" smtClean="0"/>
              <a:t>18.08.2020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4CE021-0B7A-40F3-8959-8376752FFDD2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72095659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AD81A8-3F92-4C3B-B3A8-53DD734F0114}" type="datetimeFigureOut">
              <a:rPr lang="ru-RU" smtClean="0"/>
              <a:t>18.08.2020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4CE021-0B7A-40F3-8959-8376752FFDD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004967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AD81A8-3F92-4C3B-B3A8-53DD734F0114}" type="datetimeFigureOut">
              <a:rPr lang="ru-RU" smtClean="0"/>
              <a:t>18.08.2020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4CE021-0B7A-40F3-8959-8376752FFDD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3252631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AD81A8-3F92-4C3B-B3A8-53DD734F0114}" type="datetimeFigureOut">
              <a:rPr lang="ru-RU" smtClean="0"/>
              <a:t>18.08.2020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4CE021-0B7A-40F3-8959-8376752FFDD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094322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AD81A8-3F92-4C3B-B3A8-53DD734F0114}" type="datetimeFigureOut">
              <a:rPr lang="ru-RU" smtClean="0"/>
              <a:t>18.08.2020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4CE021-0B7A-40F3-8959-8376752FFDD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5036170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AD81A8-3F92-4C3B-B3A8-53DD734F0114}" type="datetimeFigureOut">
              <a:rPr lang="ru-RU" smtClean="0"/>
              <a:t>18.08.2020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4CE021-0B7A-40F3-8959-8376752FFDD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863550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AD81A8-3F92-4C3B-B3A8-53DD734F0114}" type="datetimeFigureOut">
              <a:rPr lang="ru-RU" smtClean="0"/>
              <a:t>18.08.2020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4CE021-0B7A-40F3-8959-8376752FFDD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29499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AD81A8-3F92-4C3B-B3A8-53DD734F0114}" type="datetimeFigureOut">
              <a:rPr lang="ru-RU" smtClean="0"/>
              <a:t>18.08.2020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4CE021-0B7A-40F3-8959-8376752FFDD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959425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AD81A8-3F92-4C3B-B3A8-53DD734F0114}" type="datetimeFigureOut">
              <a:rPr lang="ru-RU" smtClean="0"/>
              <a:t>18.08.2020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4CE021-0B7A-40F3-8959-8376752FFDD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54526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AD81A8-3F92-4C3B-B3A8-53DD734F0114}" type="datetimeFigureOut">
              <a:rPr lang="ru-RU" smtClean="0"/>
              <a:t>18.08.2020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4CE021-0B7A-40F3-8959-8376752FFDD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189271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AD81A8-3F92-4C3B-B3A8-53DD734F0114}" type="datetimeFigureOut">
              <a:rPr lang="ru-RU" smtClean="0"/>
              <a:t>18.08.2020</a:t>
            </a:fld>
            <a:endParaRPr lang="ru-RU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4CE021-0B7A-40F3-8959-8376752FFDD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61048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AD81A8-3F92-4C3B-B3A8-53DD734F0114}" type="datetimeFigureOut">
              <a:rPr lang="ru-RU" smtClean="0"/>
              <a:t>18.08.2020</a:t>
            </a:fld>
            <a:endParaRPr lang="ru-RU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4CE021-0B7A-40F3-8959-8376752FFDD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48293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AD81A8-3F92-4C3B-B3A8-53DD734F0114}" type="datetimeFigureOut">
              <a:rPr lang="ru-RU" smtClean="0"/>
              <a:t>18.08.2020</a:t>
            </a:fld>
            <a:endParaRPr lang="ru-RU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4CE021-0B7A-40F3-8959-8376752FFDD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828372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AD81A8-3F92-4C3B-B3A8-53DD734F0114}" type="datetimeFigureOut">
              <a:rPr lang="ru-RU" smtClean="0"/>
              <a:t>18.08.2020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4CE021-0B7A-40F3-8959-8376752FFDD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930270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2DAD81A8-3F92-4C3B-B3A8-53DD734F0114}" type="datetimeFigureOut">
              <a:rPr lang="ru-RU" smtClean="0"/>
              <a:t>18.08.2020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4CE021-0B7A-40F3-8959-8376752FFDD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7004254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959" r:id="rId1"/>
    <p:sldLayoutId id="2147483960" r:id="rId2"/>
    <p:sldLayoutId id="2147483961" r:id="rId3"/>
    <p:sldLayoutId id="2147483962" r:id="rId4"/>
    <p:sldLayoutId id="2147483963" r:id="rId5"/>
    <p:sldLayoutId id="2147483964" r:id="rId6"/>
    <p:sldLayoutId id="2147483965" r:id="rId7"/>
    <p:sldLayoutId id="2147483966" r:id="rId8"/>
    <p:sldLayoutId id="2147483967" r:id="rId9"/>
    <p:sldLayoutId id="2147483968" r:id="rId10"/>
    <p:sldLayoutId id="2147483969" r:id="rId11"/>
    <p:sldLayoutId id="2147483970" r:id="rId12"/>
    <p:sldLayoutId id="2147483971" r:id="rId13"/>
    <p:sldLayoutId id="2147483972" r:id="rId14"/>
    <p:sldLayoutId id="2147483973" r:id="rId15"/>
    <p:sldLayoutId id="2147483974" r:id="rId16"/>
    <p:sldLayoutId id="2147483975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90007" y="1235034"/>
            <a:ext cx="10198326" cy="2378565"/>
          </a:xfrm>
        </p:spPr>
        <p:txBody>
          <a:bodyPr/>
          <a:lstStyle/>
          <a:p>
            <a:r>
              <a:rPr lang="uk-UA" dirty="0" smtClean="0">
                <a:solidFill>
                  <a:schemeClr val="bg1"/>
                </a:solidFill>
              </a:rPr>
              <a:t>Теоретична граматика французької мови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4221731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18007" y="486134"/>
            <a:ext cx="9404723" cy="1400530"/>
          </a:xfrm>
        </p:spPr>
        <p:txBody>
          <a:bodyPr/>
          <a:lstStyle/>
          <a:p>
            <a:r>
              <a:rPr lang="uk-UA" b="1" dirty="0" smtClean="0">
                <a:solidFill>
                  <a:srgbClr val="00B050"/>
                </a:solidFill>
              </a:rPr>
              <a:t>Мета курсу</a:t>
            </a:r>
            <a:endParaRPr lang="ru-RU" b="1" dirty="0">
              <a:solidFill>
                <a:srgbClr val="00B05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b="1" dirty="0" smtClean="0">
                <a:solidFill>
                  <a:srgbClr val="92D050"/>
                </a:solidFill>
              </a:rPr>
              <a:t>Надання студентам системних знань про теоретичні аспекти морфологічної та синтаксичної систем сучасної французької мови для поглиблення фахової підготовки майбутніх філологів</a:t>
            </a:r>
            <a:endParaRPr lang="ru-RU" b="1" dirty="0">
              <a:solidFill>
                <a:srgbClr val="92D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95578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41758" y="652388"/>
            <a:ext cx="9404723" cy="1400530"/>
          </a:xfrm>
        </p:spPr>
        <p:txBody>
          <a:bodyPr/>
          <a:lstStyle/>
          <a:p>
            <a:r>
              <a:rPr lang="uk-UA" b="1" dirty="0" smtClean="0">
                <a:solidFill>
                  <a:schemeClr val="bg1"/>
                </a:solidFill>
              </a:rPr>
              <a:t>Завдання курсу</a:t>
            </a:r>
            <a:br>
              <a:rPr lang="uk-UA" b="1" dirty="0" smtClean="0">
                <a:solidFill>
                  <a:schemeClr val="bg1"/>
                </a:solidFill>
              </a:rPr>
            </a:br>
            <a:r>
              <a:rPr lang="uk-UA" b="1" dirty="0" smtClean="0">
                <a:solidFill>
                  <a:schemeClr val="bg1"/>
                </a:solidFill>
              </a:rPr>
              <a:t> </a:t>
            </a:r>
            <a:r>
              <a:rPr lang="uk-UA" sz="2000" b="1" dirty="0" smtClean="0">
                <a:solidFill>
                  <a:schemeClr val="bg1"/>
                </a:solidFill>
              </a:rPr>
              <a:t>Практичні:</a:t>
            </a:r>
            <a:endParaRPr lang="ru-RU" sz="2000" b="1" dirty="0">
              <a:solidFill>
                <a:schemeClr val="bg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b="1" dirty="0">
                <a:solidFill>
                  <a:schemeClr val="bg1"/>
                </a:solidFill>
              </a:rPr>
              <a:t>р</a:t>
            </a:r>
            <a:r>
              <a:rPr lang="uk-UA" b="1" dirty="0" smtClean="0">
                <a:solidFill>
                  <a:schemeClr val="bg1"/>
                </a:solidFill>
              </a:rPr>
              <a:t>озумітися на проблемних питаннях теоретичної граматики та висловлювати точку зору на те чи інше граматичне явище;</a:t>
            </a:r>
          </a:p>
          <a:p>
            <a:r>
              <a:rPr lang="uk-UA" b="1" dirty="0">
                <a:solidFill>
                  <a:schemeClr val="bg1"/>
                </a:solidFill>
              </a:rPr>
              <a:t>з</a:t>
            </a:r>
            <a:r>
              <a:rPr lang="uk-UA" b="1" dirty="0" smtClean="0">
                <a:solidFill>
                  <a:schemeClr val="bg1"/>
                </a:solidFill>
              </a:rPr>
              <a:t>найомитися з доробками в галузі граматичних досліджень для підвищення свого професійного рівня;</a:t>
            </a:r>
          </a:p>
          <a:p>
            <a:r>
              <a:rPr lang="uk-UA" b="1" dirty="0">
                <a:solidFill>
                  <a:schemeClr val="bg1"/>
                </a:solidFill>
              </a:rPr>
              <a:t>в</a:t>
            </a:r>
            <a:r>
              <a:rPr lang="uk-UA" b="1" dirty="0" smtClean="0">
                <a:solidFill>
                  <a:schemeClr val="bg1"/>
                </a:solidFill>
              </a:rPr>
              <a:t>міти застосовувати знання з курсу теоретичної граматики у практичній діяльності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15537189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5401" y="590247"/>
            <a:ext cx="9601196" cy="1303867"/>
          </a:xfrm>
        </p:spPr>
        <p:txBody>
          <a:bodyPr/>
          <a:lstStyle/>
          <a:p>
            <a:r>
              <a:rPr lang="uk-UA" dirty="0" smtClean="0"/>
              <a:t>Тематика занять: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362270" y="1530220"/>
            <a:ext cx="9860899" cy="403773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uk-UA" sz="1800" dirty="0" smtClean="0">
                <a:latin typeface="Segoe WP Black" panose="020B0A02040504020203" pitchFamily="34" charset="0"/>
                <a:cs typeface="Times New Roman" panose="02020603050405020304" pitchFamily="18" charset="0"/>
              </a:rPr>
              <a:t>Морфологічна система сучасної французької мови:</a:t>
            </a:r>
          </a:p>
          <a:p>
            <a:pPr marL="0" indent="0">
              <a:buNone/>
            </a:pPr>
            <a:r>
              <a:rPr lang="en-US" sz="1800" dirty="0" smtClean="0">
                <a:solidFill>
                  <a:schemeClr val="tx1"/>
                </a:solidFill>
                <a:latin typeface="Segoe WP Black" panose="020B0A02040504020203" pitchFamily="34" charset="0"/>
                <a:cs typeface="Times New Roman" panose="02020603050405020304" pitchFamily="18" charset="0"/>
              </a:rPr>
              <a:t>1. </a:t>
            </a:r>
            <a:r>
              <a:rPr lang="uk-UA" sz="1800" dirty="0">
                <a:solidFill>
                  <a:schemeClr val="tx1"/>
                </a:solidFill>
                <a:latin typeface="Segoe WP Black" panose="020B0A02040504020203" pitchFamily="34" charset="0"/>
                <a:cs typeface="Times New Roman" panose="02020603050405020304" pitchFamily="18" charset="0"/>
              </a:rPr>
              <a:t>М</a:t>
            </a:r>
            <a:r>
              <a:rPr lang="uk-UA" sz="1800" dirty="0" smtClean="0">
                <a:solidFill>
                  <a:schemeClr val="tx1"/>
                </a:solidFill>
                <a:latin typeface="Segoe WP Black" panose="020B0A02040504020203" pitchFamily="34" charset="0"/>
                <a:cs typeface="Times New Roman" panose="02020603050405020304" pitchFamily="18" charset="0"/>
              </a:rPr>
              <a:t>орфема та категоріальна структура слова, історія граматичних </a:t>
            </a:r>
            <a:r>
              <a:rPr lang="uk-UA" sz="1800" dirty="0" smtClean="0">
                <a:latin typeface="Segoe WP Black" panose="020B0A02040504020203" pitchFamily="34" charset="0"/>
                <a:cs typeface="Times New Roman" panose="02020603050405020304" pitchFamily="18" charset="0"/>
              </a:rPr>
              <a:t>досліджень</a:t>
            </a:r>
          </a:p>
          <a:p>
            <a:pPr marL="0" indent="0">
              <a:buNone/>
            </a:pPr>
            <a:r>
              <a:rPr lang="uk-UA" sz="1800" dirty="0" smtClean="0">
                <a:latin typeface="Segoe WP Black" panose="020B0A02040504020203" pitchFamily="34" charset="0"/>
                <a:cs typeface="Times New Roman" panose="02020603050405020304" pitchFamily="18" charset="0"/>
              </a:rPr>
              <a:t>2. Частини мови, критерії визначення частин мови в традиційній граматиці</a:t>
            </a:r>
          </a:p>
          <a:p>
            <a:pPr marL="0" indent="0">
              <a:buNone/>
            </a:pPr>
            <a:r>
              <a:rPr lang="uk-UA" sz="1800" dirty="0" smtClean="0">
                <a:latin typeface="Segoe WP Black" panose="020B0A02040504020203" pitchFamily="34" charset="0"/>
                <a:cs typeface="Times New Roman" panose="02020603050405020304" pitchFamily="18" charset="0"/>
              </a:rPr>
              <a:t>3. Граматичні властивості іменника, прикметника та прислівника, дієслова</a:t>
            </a:r>
          </a:p>
          <a:p>
            <a:pPr marL="0" indent="0">
              <a:buNone/>
            </a:pPr>
            <a:r>
              <a:rPr lang="uk-UA" sz="1800" u="sng" dirty="0" smtClean="0">
                <a:solidFill>
                  <a:schemeClr val="tx1"/>
                </a:solidFill>
                <a:latin typeface="Segoe WP Black" panose="020B0A02040504020203" pitchFamily="34" charset="0"/>
                <a:cs typeface="Times New Roman" panose="02020603050405020304" pitchFamily="18" charset="0"/>
              </a:rPr>
              <a:t>Синтаксична система сучасної французької мови:</a:t>
            </a:r>
          </a:p>
          <a:p>
            <a:pPr marL="0" indent="0">
              <a:buNone/>
            </a:pPr>
            <a:r>
              <a:rPr lang="uk-UA" sz="1800" dirty="0" smtClean="0">
                <a:solidFill>
                  <a:schemeClr val="tx1"/>
                </a:solidFill>
                <a:latin typeface="Segoe WP Black" panose="020B0A02040504020203" pitchFamily="34" charset="0"/>
                <a:cs typeface="Times New Roman" panose="02020603050405020304" pitchFamily="18" charset="0"/>
              </a:rPr>
              <a:t>1.Словосполучення у граматичних дослідження</a:t>
            </a:r>
          </a:p>
          <a:p>
            <a:pPr marL="0" indent="0">
              <a:buNone/>
            </a:pPr>
            <a:r>
              <a:rPr lang="uk-UA" sz="1800" dirty="0" smtClean="0">
                <a:solidFill>
                  <a:schemeClr val="tx1"/>
                </a:solidFill>
                <a:latin typeface="Segoe WP Black" panose="020B0A02040504020203" pitchFamily="34" charset="0"/>
                <a:cs typeface="Times New Roman" panose="02020603050405020304" pitchFamily="18" charset="0"/>
              </a:rPr>
              <a:t>2.Теорії простого речення у сучасній лінгвістиці</a:t>
            </a:r>
          </a:p>
          <a:p>
            <a:pPr marL="0" indent="0">
              <a:buNone/>
            </a:pPr>
            <a:r>
              <a:rPr lang="uk-UA" sz="1800" dirty="0" smtClean="0">
                <a:solidFill>
                  <a:schemeClr val="tx1"/>
                </a:solidFill>
                <a:latin typeface="Segoe WP Black" panose="020B0A02040504020203" pitchFamily="34" charset="0"/>
                <a:cs typeface="Times New Roman" panose="02020603050405020304" pitchFamily="18" charset="0"/>
              </a:rPr>
              <a:t>3.Складне та ускладнене речення</a:t>
            </a:r>
          </a:p>
          <a:p>
            <a:pPr marL="0" indent="0">
              <a:buNone/>
            </a:pPr>
            <a:r>
              <a:rPr lang="uk-UA" sz="1800" dirty="0" smtClean="0">
                <a:solidFill>
                  <a:schemeClr val="tx1"/>
                </a:solidFill>
                <a:latin typeface="Segoe WP Black" panose="020B0A02040504020203" pitchFamily="34" charset="0"/>
                <a:cs typeface="Times New Roman" panose="02020603050405020304" pitchFamily="18" charset="0"/>
              </a:rPr>
              <a:t>4. Синтаксис тексту. Текст у граматичних дослідженнях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130022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4893736"/>
          </a:xfrm>
        </p:spPr>
        <p:txBody>
          <a:bodyPr/>
          <a:lstStyle/>
          <a:p>
            <a:r>
              <a:rPr lang="uk-UA" b="1" dirty="0"/>
              <a:t>Програмні результати навчання: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uk-UA" b="1" dirty="0" smtClean="0"/>
              <a:t>ПРН </a:t>
            </a:r>
            <a:r>
              <a:rPr lang="uk-UA" b="1" dirty="0"/>
              <a:t>2. </a:t>
            </a:r>
            <a:r>
              <a:rPr lang="uk-UA" dirty="0"/>
              <a:t>Знання</a:t>
            </a:r>
            <a:r>
              <a:rPr lang="uk-UA" b="1" dirty="0"/>
              <a:t> </a:t>
            </a:r>
            <a:r>
              <a:rPr lang="uk-UA" dirty="0"/>
              <a:t>сучасних філологічних й дидактичних засад навчання іноземних мов і світової літератури та вміння творчо використовувати різні теорії й досвід (вітчизняний,  закордонний) у процесі вирішення професійних завдань.</a:t>
            </a:r>
            <a:endParaRPr lang="ru-RU" dirty="0"/>
          </a:p>
          <a:p>
            <a:r>
              <a:rPr lang="uk-UA" b="1" dirty="0"/>
              <a:t>ПРН 8.</a:t>
            </a:r>
            <a:r>
              <a:rPr lang="uk-UA" dirty="0"/>
              <a:t> Уміння аналізувати, діагностувати та корегувати власну педагогічну діяльність з метою підвищення ефективності освітнього процесу. </a:t>
            </a:r>
            <a:endParaRPr lang="ru-RU" dirty="0"/>
          </a:p>
          <a:p>
            <a:r>
              <a:rPr lang="uk-UA" b="1" dirty="0"/>
              <a:t>ПРН 9. </a:t>
            </a:r>
            <a:r>
              <a:rPr lang="uk-UA" dirty="0"/>
              <a:t>Знання мовних норм, соціокультурної ситуації розвитку української та іноземних мов, що вивчаються, особливості використання мовних одиниць у певному контексті, мовний дискурс художньої літератури й сучасності.  </a:t>
            </a:r>
            <a:endParaRPr lang="ru-RU" dirty="0"/>
          </a:p>
          <a:p>
            <a:r>
              <a:rPr lang="uk-UA" b="1" dirty="0"/>
              <a:t>ПРН 10. </a:t>
            </a:r>
            <a:r>
              <a:rPr lang="uk-UA" dirty="0"/>
              <a:t>Здатність використовувати знання й уміння з теоретичної граматики, теоретичної фонетики, лексикології, стилістики для іншомовного комунікативного спілкування французькою мовою.</a:t>
            </a:r>
            <a:endParaRPr lang="ru-RU" dirty="0"/>
          </a:p>
          <a:p>
            <a:r>
              <a:rPr lang="uk-UA" b="1" dirty="0"/>
              <a:t>ПРН 11. </a:t>
            </a:r>
            <a:r>
              <a:rPr lang="uk-UA" dirty="0"/>
              <a:t>Володіння комунікативною мовленнєвою компетентністю з української та іноземних мов (лінгвістичний, соціокультурний, прагматичний компоненти відповідно до загальноєвропейських рекомендацій із мовної освіти), здатність удосконалювати й підвищувати власний </a:t>
            </a:r>
            <a:r>
              <a:rPr lang="uk-UA" dirty="0" err="1"/>
              <a:t>компетентнісний</a:t>
            </a:r>
            <a:r>
              <a:rPr lang="uk-UA" dirty="0"/>
              <a:t> рівень у вітчизняному та міжнародному контексті.  </a:t>
            </a:r>
            <a:endParaRPr lang="ru-RU" dirty="0"/>
          </a:p>
          <a:p>
            <a:r>
              <a:rPr lang="uk-UA" b="1" dirty="0"/>
              <a:t>ПРН 13. </a:t>
            </a:r>
            <a:r>
              <a:rPr lang="uk-UA" dirty="0"/>
              <a:t>Уміння працювати з теоретичними та науково-методичними джерелами (зокрема цифровими), видобувати, обробляти й систематизувати інформацію, використовувати її в освітньому процесі. </a:t>
            </a:r>
            <a:endParaRPr lang="ru-RU" dirty="0"/>
          </a:p>
          <a:p>
            <a:r>
              <a:rPr lang="uk-UA" b="1" dirty="0"/>
              <a:t>ПРН 15</a:t>
            </a:r>
            <a:r>
              <a:rPr lang="uk-UA" dirty="0"/>
              <a:t>. Здатність учитися впродовж життя і вдосконалювати з високим рівнем автономності набуту під час навчання  кваліфікацію. </a:t>
            </a: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9446564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Контроль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err="1"/>
              <a:t>Відповідно</a:t>
            </a:r>
            <a:r>
              <a:rPr lang="ru-RU" dirty="0"/>
              <a:t> до </a:t>
            </a:r>
            <a:r>
              <a:rPr lang="ru-RU" dirty="0" err="1"/>
              <a:t>специфіки</a:t>
            </a:r>
            <a:r>
              <a:rPr lang="ru-RU" dirty="0"/>
              <a:t> </a:t>
            </a:r>
            <a:r>
              <a:rPr lang="ru-RU" dirty="0" err="1"/>
              <a:t>фахової</a:t>
            </a:r>
            <a:r>
              <a:rPr lang="ru-RU" dirty="0"/>
              <a:t> </a:t>
            </a:r>
            <a:r>
              <a:rPr lang="ru-RU" dirty="0" err="1"/>
              <a:t>підготовки</a:t>
            </a:r>
            <a:r>
              <a:rPr lang="ru-RU" dirty="0"/>
              <a:t> </a:t>
            </a:r>
            <a:r>
              <a:rPr lang="ru-RU" dirty="0" err="1"/>
              <a:t>перевага</a:t>
            </a:r>
            <a:r>
              <a:rPr lang="ru-RU" dirty="0"/>
              <a:t> </a:t>
            </a:r>
            <a:r>
              <a:rPr lang="ru-RU" dirty="0" err="1"/>
              <a:t>надається</a:t>
            </a:r>
            <a:r>
              <a:rPr lang="ru-RU" dirty="0"/>
              <a:t> </a:t>
            </a:r>
            <a:r>
              <a:rPr lang="ru-RU" dirty="0" err="1"/>
              <a:t>усному</a:t>
            </a:r>
            <a:r>
              <a:rPr lang="uk-UA" dirty="0"/>
              <a:t> та </a:t>
            </a:r>
            <a:r>
              <a:rPr lang="ru-RU" dirty="0"/>
              <a:t> </a:t>
            </a:r>
            <a:r>
              <a:rPr lang="ru-RU" dirty="0" err="1"/>
              <a:t>письмовому</a:t>
            </a:r>
            <a:r>
              <a:rPr lang="ru-RU" dirty="0"/>
              <a:t> контролю</a:t>
            </a:r>
            <a:r>
              <a:rPr lang="ru-RU" dirty="0" smtClean="0"/>
              <a:t>.</a:t>
            </a:r>
          </a:p>
          <a:p>
            <a:r>
              <a:rPr lang="ru-RU" b="1" smtClean="0"/>
              <a:t>Вид </a:t>
            </a:r>
            <a:r>
              <a:rPr lang="ru-RU" b="1" dirty="0"/>
              <a:t>контролю – </a:t>
            </a:r>
            <a:r>
              <a:rPr lang="ru-RU" b="1" dirty="0" err="1"/>
              <a:t>залік</a:t>
            </a:r>
            <a:r>
              <a:rPr lang="ru-RU" b="1" dirty="0"/>
              <a:t>.</a:t>
            </a: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2987045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он">
  <a:themeElements>
    <a:clrScheme name="Ион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Ион">
      <a:maj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Ион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142</TotalTime>
  <Words>359</Words>
  <Application>Microsoft Office PowerPoint</Application>
  <PresentationFormat>Произвольный</PresentationFormat>
  <Paragraphs>28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Ион</vt:lpstr>
      <vt:lpstr>Теоретична граматика французької мови</vt:lpstr>
      <vt:lpstr>Мета курсу</vt:lpstr>
      <vt:lpstr>Завдання курсу  Практичні:</vt:lpstr>
      <vt:lpstr>Тематика занять:</vt:lpstr>
      <vt:lpstr>Програмні результати навчання: </vt:lpstr>
      <vt:lpstr>Контроль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Теоретична граматика французької мови</dc:title>
  <dc:creator>Anastasiya</dc:creator>
  <cp:lastModifiedBy>HOME</cp:lastModifiedBy>
  <cp:revision>10</cp:revision>
  <dcterms:created xsi:type="dcterms:W3CDTF">2020-08-18T10:16:42Z</dcterms:created>
  <dcterms:modified xsi:type="dcterms:W3CDTF">2020-08-18T20:01:31Z</dcterms:modified>
</cp:coreProperties>
</file>